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61" r:id="rId2"/>
    <p:sldId id="1577" r:id="rId3"/>
    <p:sldId id="347" r:id="rId4"/>
    <p:sldId id="348" r:id="rId5"/>
    <p:sldId id="349" r:id="rId6"/>
    <p:sldId id="413" r:id="rId7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D7ED"/>
    <a:srgbClr val="00B1F0"/>
    <a:srgbClr val="38EDFC"/>
    <a:srgbClr val="06769C"/>
    <a:srgbClr val="2F5597"/>
    <a:srgbClr val="00A4FF"/>
    <a:srgbClr val="115596"/>
    <a:srgbClr val="26B8CA"/>
    <a:srgbClr val="033057"/>
    <a:srgbClr val="EA7E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52"/>
    <p:restoredTop sz="96327"/>
  </p:normalViewPr>
  <p:slideViewPr>
    <p:cSldViewPr snapToGrid="0" snapToObjects="1">
      <p:cViewPr varScale="1">
        <p:scale>
          <a:sx n="124" d="100"/>
          <a:sy n="124" d="100"/>
        </p:scale>
        <p:origin x="98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CD7647-C2D1-0E4C-9E4E-840DE4C32F36}" type="datetimeFigureOut">
              <a:rPr lang="en-FR" smtClean="0"/>
              <a:t>22/05/2024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FB2F6D-77C6-2A43-A372-9D7C6665B541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964839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FB2F6D-77C6-2A43-A372-9D7C6665B541}" type="slidenum">
              <a:rPr lang="en-FR" smtClean="0"/>
              <a:t>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254115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B45D8-6FF4-8A4C-9937-2BAD7338C105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2605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B90D7-D923-8A47-82BB-DB71DA3C0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972B7D-B2EA-6348-975A-46DD6F5E33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92775-FC8E-FB41-A5B9-50ED6B06C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52A8E-09B6-1249-8B23-78CF040A0D27}" type="datetimeFigureOut">
              <a:rPr lang="en-FR" smtClean="0"/>
              <a:t>22/05/2024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560D5-AFD0-C444-B3BF-FDDEE08D0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AA4FA-641E-6F4D-B914-86188725D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8AEE-EBDD-F14B-95B1-9A29DF4D4F10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520112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C2CBA-1BC1-3E4C-B7CF-45AF181C0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1C8A0E-DFBB-5A45-A868-A3FAFF10E9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9D81F-B0AD-5547-A534-F496A5CE0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52A8E-09B6-1249-8B23-78CF040A0D27}" type="datetimeFigureOut">
              <a:rPr lang="en-FR" smtClean="0"/>
              <a:t>22/05/2024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0E3AD-3142-5D4D-9003-3BC1E9E80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3FE01-C8A8-A249-8F26-084DA3820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8AEE-EBDD-F14B-95B1-9A29DF4D4F10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964318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5B2097-02A1-3545-B6CF-A583A8065A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6C8A4C-E454-A04D-81E1-CDE621F19B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9A881-0A9C-964D-A7A3-0CA526A3A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52A8E-09B6-1249-8B23-78CF040A0D27}" type="datetimeFigureOut">
              <a:rPr lang="en-FR" smtClean="0"/>
              <a:t>22/05/2024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956C2-34DE-F948-BC5E-CC18D0F04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B7E0A-21EB-D642-94C1-376779E0F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8AEE-EBDD-F14B-95B1-9A29DF4D4F10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5148362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ntercalair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" y="1268"/>
            <a:ext cx="12190193" cy="6120000"/>
          </a:xfrm>
          <a:solidFill>
            <a:schemeClr val="bg1">
              <a:lumMod val="95000"/>
            </a:schemeClr>
          </a:solidFill>
        </p:spPr>
        <p:txBody>
          <a:bodyPr tIns="1260000" anchor="ctr" anchorCtr="0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333" b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 noProof="0" dirty="0"/>
              <a:t>Sélectionner l’icône pour insérer une image, puis disposer l’image en arrière plan </a:t>
            </a:r>
            <a:br>
              <a:rPr lang="fr-FR" noProof="0" dirty="0"/>
            </a:br>
            <a:r>
              <a:rPr lang="fr-FR" noProof="0" dirty="0"/>
              <a:t>(Sélectionner l’image avec le bouton droit de la souris / Mettre à l’arrière plan)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9381" y="2110064"/>
            <a:ext cx="4728000" cy="4747937"/>
          </a:xfrm>
          <a:solidFill>
            <a:srgbClr val="3978BC">
              <a:alpha val="60000"/>
            </a:srgbClr>
          </a:solidFill>
        </p:spPr>
        <p:txBody>
          <a:bodyPr lIns="288000" tIns="180000"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2573" b="0" cap="all" baseline="0">
                <a:solidFill>
                  <a:schemeClr val="bg1"/>
                </a:solidFill>
                <a:latin typeface="+mj-lt"/>
              </a:defRPr>
            </a:lvl1pPr>
            <a:lvl2pPr marL="4233" indent="0" algn="l">
              <a:spcBef>
                <a:spcPts val="400"/>
              </a:spcBef>
              <a:buNone/>
              <a:defRPr sz="2573" b="0" cap="none" baseline="0">
                <a:solidFill>
                  <a:schemeClr val="bg1"/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0</a:t>
            </a:r>
          </a:p>
          <a:p>
            <a:r>
              <a:rPr lang="fr-FR" dirty="0"/>
              <a:t>Titre de la page d’intercalaire</a:t>
            </a:r>
          </a:p>
          <a:p>
            <a:pPr lvl="1"/>
            <a:r>
              <a:rPr lang="fr-FR" dirty="0"/>
              <a:t>Sous-titre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6"/>
          </p:nvPr>
        </p:nvSpPr>
        <p:spPr bwMode="gray">
          <a:xfrm>
            <a:off x="5519937" y="6119471"/>
            <a:ext cx="5893129" cy="404813"/>
          </a:xfrm>
        </p:spPr>
        <p:txBody>
          <a:bodyPr/>
          <a:lstStyle>
            <a:lvl1pPr>
              <a:defRPr/>
            </a:lvl1pPr>
          </a:lstStyle>
          <a:p>
            <a:pPr algn="r"/>
            <a:r>
              <a:rPr lang="fr-FR" dirty="0"/>
              <a:t>S. Tanzilli – </a:t>
            </a:r>
            <a:r>
              <a:rPr lang="fr-FR" dirty="0" err="1"/>
              <a:t>Introducing</a:t>
            </a:r>
            <a:r>
              <a:rPr lang="fr-FR" dirty="0"/>
              <a:t> </a:t>
            </a:r>
            <a:r>
              <a:rPr lang="fr-FR" dirty="0" err="1"/>
              <a:t>QTs</a:t>
            </a:r>
            <a:r>
              <a:rPr lang="fr-FR" dirty="0"/>
              <a:t> – QEB – March 2001</a:t>
            </a: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r>
              <a:rPr lang="fr-FR" dirty="0"/>
              <a:t>P </a:t>
            </a:r>
            <a:fld id="{733122C9-A0B9-462F-8757-0847AD287B6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3" name="Espace réservé du pied de page 8">
            <a:extLst>
              <a:ext uri="{FF2B5EF4-FFF2-40B4-BE49-F238E27FC236}">
                <a16:creationId xmlns:a16="http://schemas.microsoft.com/office/drawing/2014/main" id="{38370030-DB21-2340-9CAA-F4022F54A75B}"/>
              </a:ext>
            </a:extLst>
          </p:cNvPr>
          <p:cNvSpPr txBox="1">
            <a:spLocks/>
          </p:cNvSpPr>
          <p:nvPr userDrawn="1"/>
        </p:nvSpPr>
        <p:spPr bwMode="gray">
          <a:xfrm>
            <a:off x="-597" y="6141000"/>
            <a:ext cx="720000" cy="72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700" b="1" kern="1200" cap="all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fr-FR" sz="933"/>
          </a:p>
        </p:txBody>
      </p:sp>
    </p:spTree>
    <p:extLst>
      <p:ext uri="{BB962C8B-B14F-4D97-AF65-F5344CB8AC3E}">
        <p14:creationId xmlns:p14="http://schemas.microsoft.com/office/powerpoint/2010/main" val="18352190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/>
              <a:t>Titre</a:t>
            </a:r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75734" y="1"/>
            <a:ext cx="1200151" cy="1460500"/>
          </a:xfrm>
          <a:solidFill>
            <a:schemeClr val="accent1"/>
          </a:solidFill>
        </p:spPr>
        <p:txBody>
          <a:bodyPr lIns="0" rIns="0" bIns="43200" anchor="b" anchorCtr="0"/>
          <a:lstStyle>
            <a:lvl1pPr algn="ctr">
              <a:defRPr sz="44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769159" y="2035200"/>
            <a:ext cx="9643908" cy="4089600"/>
          </a:xfrm>
        </p:spPr>
        <p:txBody>
          <a:bodyPr/>
          <a:lstStyle>
            <a:lvl2pPr>
              <a:spcAft>
                <a:spcPts val="800"/>
              </a:spcAft>
              <a:defRPr/>
            </a:lvl2pPr>
          </a:lstStyle>
          <a:p>
            <a:pPr lvl="0"/>
            <a:r>
              <a:rPr lang="fr-FR" noProof="0" dirty="0"/>
              <a:t>Texte de niveau 1</a:t>
            </a:r>
          </a:p>
          <a:p>
            <a:pPr lvl="1"/>
            <a:r>
              <a:rPr lang="fr-FR" noProof="0" dirty="0"/>
              <a:t>Texte de niveau 2</a:t>
            </a:r>
          </a:p>
          <a:p>
            <a:pPr lvl="2"/>
            <a:r>
              <a:rPr lang="fr-FR" noProof="0" dirty="0"/>
              <a:t>Texte de niveau 3</a:t>
            </a:r>
          </a:p>
          <a:p>
            <a:pPr lvl="3"/>
            <a:r>
              <a:rPr lang="fr-FR" noProof="0" dirty="0"/>
              <a:t>Texte de niveau 4</a:t>
            </a:r>
          </a:p>
          <a:p>
            <a:pPr lvl="4"/>
            <a:r>
              <a:rPr lang="fr-FR" noProof="0" dirty="0"/>
              <a:t>Texte de niveau 5</a:t>
            </a: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>
            <a:lvl1pPr>
              <a:defRPr/>
            </a:lvl1pPr>
          </a:lstStyle>
          <a:p>
            <a:pPr algn="r"/>
            <a:r>
              <a:rPr lang="fr-FR"/>
              <a:t>TITRE DU DOCUMENT  mois 00, 2019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r>
              <a:rPr lang="fr-FR"/>
              <a:t>P </a:t>
            </a:r>
            <a:fld id="{733122C9-A0B9-462F-8757-0847AD287B6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23849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calair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r="7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23F10AE-C27C-5AB3-E032-EE3CC26C55FF}"/>
              </a:ext>
            </a:extLst>
          </p:cNvPr>
          <p:cNvSpPr txBox="1"/>
          <p:nvPr userDrawn="1"/>
        </p:nvSpPr>
        <p:spPr>
          <a:xfrm>
            <a:off x="-596900" y="6248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9AE2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C2862C2-7C6F-9B9D-B6F9-B51237491D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690" y="6398133"/>
            <a:ext cx="947310" cy="3985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rgbClr val="11284B"/>
                </a:solidFill>
                <a:latin typeface="Satoshi" pitchFamily="2" charset="77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0A5345-16E1-8A41-8897-3EFCC67CC932}" type="slidenum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srgbClr val="11284B"/>
                </a:solidFill>
                <a:effectLst/>
                <a:uLnTx/>
                <a:uFillTx/>
                <a:latin typeface="Satoshi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srgbClr val="11284B"/>
              </a:solidFill>
              <a:effectLst/>
              <a:uLnTx/>
              <a:uFillTx/>
              <a:latin typeface="Satoshi" pitchFamily="2" charset="77"/>
              <a:ea typeface="+mn-ea"/>
              <a:cs typeface="+mn-cs"/>
            </a:endParaRPr>
          </a:p>
        </p:txBody>
      </p:sp>
      <p:sp>
        <p:nvSpPr>
          <p:cNvPr id="7" name="Espace réservé du texte 11">
            <a:extLst>
              <a:ext uri="{FF2B5EF4-FFF2-40B4-BE49-F238E27FC236}">
                <a16:creationId xmlns:a16="http://schemas.microsoft.com/office/drawing/2014/main" id="{BC7FDE55-9F08-2379-3AF1-68851AAFB2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91510" y="2780482"/>
            <a:ext cx="1043940" cy="122417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lnSpc>
                <a:spcPts val="548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0" i="0">
                <a:solidFill>
                  <a:schemeClr val="accent2"/>
                </a:solidFill>
                <a:latin typeface="IBM Plex Sans Medium" panose="020B0503050203000203" pitchFamily="34" charset="0"/>
              </a:defRPr>
            </a:lvl1pPr>
            <a:lvl2pPr marL="457200" indent="0">
              <a:buNone/>
              <a:defRPr sz="5400">
                <a:solidFill>
                  <a:schemeClr val="bg1"/>
                </a:solidFill>
              </a:defRPr>
            </a:lvl2pPr>
            <a:lvl3pPr marL="914400" indent="0">
              <a:buNone/>
              <a:defRPr sz="5400"/>
            </a:lvl3pPr>
            <a:lvl4pPr marL="1371600" indent="0">
              <a:buNone/>
              <a:defRPr sz="5400"/>
            </a:lvl4pPr>
            <a:lvl5pPr marL="1828800" indent="0">
              <a:buNone/>
              <a:defRPr sz="5400"/>
            </a:lvl5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8" name="Espace réservé du texte 22">
            <a:extLst>
              <a:ext uri="{FF2B5EF4-FFF2-40B4-BE49-F238E27FC236}">
                <a16:creationId xmlns:a16="http://schemas.microsoft.com/office/drawing/2014/main" id="{C85F8CE8-4C32-6E4F-1E02-1D81174C04D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23695" y="2896224"/>
            <a:ext cx="6866782" cy="1239955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marL="0" indent="0">
              <a:lnSpc>
                <a:spcPts val="4760"/>
              </a:lnSpc>
              <a:spcBef>
                <a:spcPts val="0"/>
              </a:spcBef>
              <a:buNone/>
              <a:defRPr sz="5000" b="1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CLIQUEZ ICI POUR AJOUTER UN TITRE</a:t>
            </a:r>
          </a:p>
        </p:txBody>
      </p:sp>
      <p:pic>
        <p:nvPicPr>
          <p:cNvPr id="6" name="Image 5" descr="Une image contenant cercle, jaune, objet astronomique&#10;&#10;Description générée automatiquement">
            <a:extLst>
              <a:ext uri="{FF2B5EF4-FFF2-40B4-BE49-F238E27FC236}">
                <a16:creationId xmlns:a16="http://schemas.microsoft.com/office/drawing/2014/main" id="{498EBA69-6F46-A391-2FF1-20B5565FEF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40"/>
          <a:stretch/>
        </p:blipFill>
        <p:spPr>
          <a:xfrm>
            <a:off x="-412170" y="-61827"/>
            <a:ext cx="4071789" cy="694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650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 DE B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C9938B6-C03C-6102-AB56-55B2C5844F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9425" y="476250"/>
            <a:ext cx="11233150" cy="108049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580"/>
              </a:lnSpc>
              <a:spcBef>
                <a:spcPts val="0"/>
              </a:spcBef>
              <a:buNone/>
              <a:defRPr sz="3400" b="1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lnSpc>
                <a:spcPts val="3580"/>
              </a:lnSpc>
              <a:buNone/>
              <a:defRPr sz="3400" b="1" i="0">
                <a:solidFill>
                  <a:srgbClr val="11284B"/>
                </a:solidFill>
                <a:latin typeface="IBM Plex Sans SemiBold" panose="020B0503050203000203" pitchFamily="34" charset="0"/>
              </a:defRPr>
            </a:lvl2pPr>
            <a:lvl3pPr marL="914400" indent="0">
              <a:lnSpc>
                <a:spcPts val="3580"/>
              </a:lnSpc>
              <a:buNone/>
              <a:defRPr sz="3400" b="1" i="0">
                <a:solidFill>
                  <a:srgbClr val="11284B"/>
                </a:solidFill>
                <a:latin typeface="IBM Plex Sans SemiBold" panose="020B0503050203000203" pitchFamily="34" charset="0"/>
              </a:defRPr>
            </a:lvl3pPr>
            <a:lvl4pPr marL="1371600" indent="0">
              <a:lnSpc>
                <a:spcPts val="3580"/>
              </a:lnSpc>
              <a:buNone/>
              <a:defRPr sz="3400" b="1" i="0">
                <a:solidFill>
                  <a:srgbClr val="11284B"/>
                </a:solidFill>
                <a:latin typeface="IBM Plex Sans SemiBold" panose="020B0503050203000203" pitchFamily="34" charset="0"/>
              </a:defRPr>
            </a:lvl4pPr>
            <a:lvl5pPr marL="1828800" indent="0">
              <a:lnSpc>
                <a:spcPts val="3580"/>
              </a:lnSpc>
              <a:buNone/>
              <a:defRPr sz="3400" b="1" i="0">
                <a:solidFill>
                  <a:srgbClr val="11284B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fr-FR" dirty="0"/>
              <a:t>Cliquez ici pour</a:t>
            </a:r>
            <a:br>
              <a:rPr lang="fr-FR" dirty="0"/>
            </a:br>
            <a:r>
              <a:rPr lang="fr-FR" dirty="0"/>
              <a:t>ajouter un titre</a:t>
            </a:r>
          </a:p>
        </p:txBody>
      </p:sp>
      <p:sp>
        <p:nvSpPr>
          <p:cNvPr id="4" name="Espace réservé du texte 4">
            <a:extLst>
              <a:ext uri="{FF2B5EF4-FFF2-40B4-BE49-F238E27FC236}">
                <a16:creationId xmlns:a16="http://schemas.microsoft.com/office/drawing/2014/main" id="{17E47BF2-8D80-A4B8-E233-5F98653FAA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0517" y="1772770"/>
            <a:ext cx="11222058" cy="439510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None/>
              <a:defRPr sz="1800" b="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-28575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b="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20000" indent="-28575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Ø"/>
              <a:defRPr sz="1600" b="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lnSpc>
                <a:spcPts val="3580"/>
              </a:lnSpc>
              <a:buNone/>
              <a:defRPr sz="3400" b="1" i="0">
                <a:solidFill>
                  <a:srgbClr val="11284B"/>
                </a:solidFill>
                <a:latin typeface="IBM Plex Sans SemiBold" panose="020B0503050203000203" pitchFamily="34" charset="0"/>
              </a:defRPr>
            </a:lvl4pPr>
            <a:lvl5pPr marL="1828800" indent="0">
              <a:lnSpc>
                <a:spcPts val="3580"/>
              </a:lnSpc>
              <a:buNone/>
              <a:defRPr sz="3400" b="1" i="0">
                <a:solidFill>
                  <a:srgbClr val="11284B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fr-FR" dirty="0"/>
              <a:t>Cliquez ici pour ajouter du texte courant</a:t>
            </a:r>
          </a:p>
          <a:p>
            <a:pPr lvl="1"/>
            <a:r>
              <a:rPr lang="fr-FR" dirty="0"/>
              <a:t>Premier niveau</a:t>
            </a:r>
          </a:p>
          <a:p>
            <a:pPr lvl="2"/>
            <a:r>
              <a:rPr lang="fr-FR" dirty="0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26935397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01338-0D5E-FC45-AB7E-E278E1F36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1DD07-E44E-2E4F-9830-44E06DF99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E82B1-FF70-7440-85CC-28F37174F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52A8E-09B6-1249-8B23-78CF040A0D27}" type="datetimeFigureOut">
              <a:rPr lang="en-FR" smtClean="0"/>
              <a:t>22/05/2024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F7850-DA00-C141-8CFD-2FB451827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ABFCB-7E75-CA4D-ADB0-97C089177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8AEE-EBDD-F14B-95B1-9A29DF4D4F10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8061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EC38-3591-E546-B21A-831587894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4BBB84-4CFD-2641-94DD-8640D3785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2D877-5B66-D541-81F4-F59CAB4E3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52A8E-09B6-1249-8B23-78CF040A0D27}" type="datetimeFigureOut">
              <a:rPr lang="en-FR" smtClean="0"/>
              <a:t>22/05/2024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BE696-B579-C24D-838E-4FC0DE1F5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0E1DB-D4A2-1145-B0F0-94719AB8D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8AEE-EBDD-F14B-95B1-9A29DF4D4F10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510989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FFAD8-9DA5-B241-832F-FEB25764C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B7B5C-BBAB-614F-9374-577FC8BC60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1C7080-B1BA-E641-A89E-274230244C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4F8E57-63BD-E340-992D-C98707F23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52A8E-09B6-1249-8B23-78CF040A0D27}" type="datetimeFigureOut">
              <a:rPr lang="en-FR" smtClean="0"/>
              <a:t>22/05/2024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18F0D6-4D0A-8D47-9E77-D63ACE294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08AD5-BE26-8E47-B6DC-3356AE042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8AEE-EBDD-F14B-95B1-9A29DF4D4F10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899327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E88BB-955C-D74E-878F-1B3CBF47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C38B63-653B-CE4B-AEF6-A86048985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71B6C1-EBCB-3E43-9373-89B42F463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9177CB-946E-4F41-86E1-1580B37836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03BD4F-6DBF-7D43-8ACA-FAE133B22A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2D1D87-0619-594A-91A9-7599F044B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52A8E-09B6-1249-8B23-78CF040A0D27}" type="datetimeFigureOut">
              <a:rPr lang="en-FR" smtClean="0"/>
              <a:t>22/05/2024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8EE5A-29D4-344D-BA89-63F222A3B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2A5A79-F5EA-434F-82AB-9E4295CCA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8AEE-EBDD-F14B-95B1-9A29DF4D4F10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014488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430A5-BB2F-3544-B684-0927B725C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A6806E-1117-4D4E-88A4-011F3BFD2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52A8E-09B6-1249-8B23-78CF040A0D27}" type="datetimeFigureOut">
              <a:rPr lang="en-FR" smtClean="0"/>
              <a:t>22/05/2024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2E28F9-25A4-D84B-BDEF-F6B4859E2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83A7E-38AC-5C46-A2E2-B5F07A74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8AEE-EBDD-F14B-95B1-9A29DF4D4F10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757055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C53463-C0D9-BB4E-AA27-5F788445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52A8E-09B6-1249-8B23-78CF040A0D27}" type="datetimeFigureOut">
              <a:rPr lang="en-FR" smtClean="0"/>
              <a:t>22/05/2024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3350F-4ECD-4641-94E0-C06B376BD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8210D-17E7-D447-8851-4A963A7A9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8AEE-EBDD-F14B-95B1-9A29DF4D4F10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70971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B6BE4-A25E-C24A-A003-422482577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BF502-4FBD-9640-89E2-4FC5E9EAA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F05504-401E-5E4B-9D1D-D550D1CB6C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E9E1AD-A59F-B844-AD29-65A33828C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52A8E-09B6-1249-8B23-78CF040A0D27}" type="datetimeFigureOut">
              <a:rPr lang="en-FR" smtClean="0"/>
              <a:t>22/05/2024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20DC67-F978-E44C-97A9-33BD4D837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9F1BDF-E923-0546-8652-4B368B513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8AEE-EBDD-F14B-95B1-9A29DF4D4F10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794458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0A06D-8020-244D-AEC3-F151BFB21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882206-71EE-704A-8F89-95C5AED5FA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F5851B-A97A-9C4F-956C-CCA27CFF20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484735-F6C3-7D48-BAF0-C6623457A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52A8E-09B6-1249-8B23-78CF040A0D27}" type="datetimeFigureOut">
              <a:rPr lang="en-FR" smtClean="0"/>
              <a:t>22/05/2024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50F8B-A7A9-7F43-93C9-820EA1255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2980F0-9706-5143-A0D1-83FC330F6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8AEE-EBDD-F14B-95B1-9A29DF4D4F10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20890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313BC9-DB8F-364B-9F44-A890F8555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B0B0D-B264-BE44-9BEC-E1E389917C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6D001-6990-404A-B06F-69308D0038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52A8E-09B6-1249-8B23-78CF040A0D27}" type="datetimeFigureOut">
              <a:rPr lang="en-FR" smtClean="0"/>
              <a:t>22/05/2024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53471-659F-BE4F-B75F-DDB2B1F2D2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BD590-A0A9-EC47-9981-C86A7F236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E8AEE-EBDD-F14B-95B1-9A29DF4D4F10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731071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35179AA-3BB9-5843-84AF-E244595D119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0193" cy="6858000"/>
          </a:xfrm>
        </p:spPr>
      </p:pic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 bwMode="gray">
          <a:xfrm>
            <a:off x="112995" y="1056744"/>
            <a:ext cx="11964202" cy="4514087"/>
          </a:xfrm>
          <a:solidFill>
            <a:srgbClr val="3978BC">
              <a:alpha val="91175"/>
            </a:srgbClr>
          </a:solidFill>
        </p:spPr>
        <p:txBody>
          <a:bodyPr>
            <a:normAutofit fontScale="92500" lnSpcReduction="10000"/>
          </a:bodyPr>
          <a:lstStyle/>
          <a:p>
            <a:pPr lvl="1"/>
            <a:endParaRPr lang="fr-FR" b="1" dirty="0"/>
          </a:p>
          <a:p>
            <a:pPr lvl="1"/>
            <a:endParaRPr lang="fr-FR" b="1" dirty="0"/>
          </a:p>
          <a:p>
            <a:pPr lvl="1"/>
            <a:endParaRPr lang="fr-FR" b="1" dirty="0"/>
          </a:p>
          <a:p>
            <a:pPr lvl="1"/>
            <a:endParaRPr lang="fr-FR" b="1" dirty="0"/>
          </a:p>
          <a:p>
            <a:pPr lvl="1"/>
            <a:endParaRPr lang="fr-FR" b="1" dirty="0"/>
          </a:p>
          <a:p>
            <a:pPr lvl="1"/>
            <a:endParaRPr lang="fr-FR" b="1" dirty="0"/>
          </a:p>
          <a:p>
            <a:pPr lvl="1"/>
            <a:endParaRPr lang="fr-FR" b="1" dirty="0"/>
          </a:p>
          <a:p>
            <a:pPr lvl="1"/>
            <a:endParaRPr lang="fr-FR" b="1" dirty="0"/>
          </a:p>
          <a:p>
            <a:pPr lvl="1"/>
            <a:endParaRPr lang="fr-FR" b="1" dirty="0"/>
          </a:p>
          <a:p>
            <a:pPr lvl="1"/>
            <a:r>
              <a:rPr lang="fr-FR" sz="2400" b="1" i="1" dirty="0"/>
              <a:t>Sébastien TANZILLI / Olivier SERRE – CNRS</a:t>
            </a:r>
          </a:p>
          <a:p>
            <a:pPr lvl="1"/>
            <a:r>
              <a:rPr lang="fr-FR" sz="2400" b="1" i="1" dirty="0"/>
              <a:t>Jean-Philippe </a:t>
            </a:r>
            <a:r>
              <a:rPr lang="fr-FR" sz="2400" b="1" i="1"/>
              <a:t>BOURGOIN / Salvatore </a:t>
            </a:r>
            <a:r>
              <a:rPr lang="fr-FR" sz="2400" b="1" i="1" dirty="0"/>
              <a:t>CINÀ – CEA</a:t>
            </a:r>
          </a:p>
          <a:p>
            <a:pPr lvl="1"/>
            <a:r>
              <a:rPr lang="fr-FR" sz="2400" b="1" i="1" dirty="0"/>
              <a:t>Harold OLLIVIER / Maxime GARNIER – Inria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r>
              <a:rPr lang="fr-FR" dirty="0"/>
              <a:t>P </a:t>
            </a:r>
            <a:fld id="{733122C9-A0B9-462F-8757-0847AD287B63}" type="slidenum">
              <a:rPr lang="fr-FR" smtClean="0"/>
              <a:pPr/>
              <a:t>1</a:t>
            </a:fld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AD885-C2F9-F563-CA0D-A6189BDB0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393" y="1175825"/>
            <a:ext cx="1396469" cy="11380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4B2E06-0D8E-5F9E-C366-680AB93F3A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518" b="20794"/>
          <a:stretch/>
        </p:blipFill>
        <p:spPr>
          <a:xfrm>
            <a:off x="9977648" y="3255568"/>
            <a:ext cx="2023817" cy="648613"/>
          </a:xfrm>
          <a:prstGeom prst="rect">
            <a:avLst/>
          </a:prstGeom>
        </p:spPr>
      </p:pic>
      <p:pic>
        <p:nvPicPr>
          <p:cNvPr id="15" name="Picture 14" descr="A logo for a company&#10;&#10;Description automatically generated">
            <a:extLst>
              <a:ext uri="{FF2B5EF4-FFF2-40B4-BE49-F238E27FC236}">
                <a16:creationId xmlns:a16="http://schemas.microsoft.com/office/drawing/2014/main" id="{9E885B52-47CB-F663-50CC-23F971A524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182" t="11379" r="5574" b="13062"/>
          <a:stretch/>
        </p:blipFill>
        <p:spPr>
          <a:xfrm>
            <a:off x="303531" y="1175825"/>
            <a:ext cx="5683124" cy="2728356"/>
          </a:xfrm>
          <a:prstGeom prst="rect">
            <a:avLst/>
          </a:prstGeom>
        </p:spPr>
      </p:pic>
      <p:pic>
        <p:nvPicPr>
          <p:cNvPr id="7" name="Picture 6" descr="A white circle with blue letters&#10;&#10;Description automatically generated">
            <a:extLst>
              <a:ext uri="{FF2B5EF4-FFF2-40B4-BE49-F238E27FC236}">
                <a16:creationId xmlns:a16="http://schemas.microsoft.com/office/drawing/2014/main" id="{77181F86-990A-714D-61D6-D241C77AD5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7715" y="1811534"/>
            <a:ext cx="1456938" cy="14569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75EFB9-47D5-4B5B-E44F-0BFF7BB8572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9652" b="30044"/>
          <a:stretch/>
        </p:blipFill>
        <p:spPr>
          <a:xfrm>
            <a:off x="10630799" y="6214578"/>
            <a:ext cx="1257671" cy="50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1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C3B99C30-A422-4D3C-8B57-78B55B98F9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425" y="476250"/>
            <a:ext cx="11233150" cy="525292"/>
          </a:xfrm>
        </p:spPr>
        <p:txBody>
          <a:bodyPr/>
          <a:lstStyle/>
          <a:p>
            <a:r>
              <a:rPr lang="en-US" dirty="0"/>
              <a:t>SNQ – A global acceleration strategy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F2D9DF-1A42-4CCB-A2AC-4A654A796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0080" y="162519"/>
            <a:ext cx="1216572" cy="11527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873038-DFA2-3C54-966D-F89041F17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0447" y="227390"/>
            <a:ext cx="2112290" cy="10230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15C509-718F-8379-3004-F24620FD9A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652" b="30044"/>
          <a:stretch/>
        </p:blipFill>
        <p:spPr>
          <a:xfrm>
            <a:off x="10478779" y="6021360"/>
            <a:ext cx="1257671" cy="506897"/>
          </a:xfrm>
          <a:prstGeom prst="rect">
            <a:avLst/>
          </a:prstGeom>
        </p:spPr>
      </p:pic>
      <p:sp>
        <p:nvSpPr>
          <p:cNvPr id="6" name="Espace réservé du texte 3">
            <a:extLst>
              <a:ext uri="{FF2B5EF4-FFF2-40B4-BE49-F238E27FC236}">
                <a16:creationId xmlns:a16="http://schemas.microsoft.com/office/drawing/2014/main" id="{2038E91C-CBA7-1D60-5B99-5DF2BDA9CCFF}"/>
              </a:ext>
            </a:extLst>
          </p:cNvPr>
          <p:cNvSpPr txBox="1">
            <a:spLocks/>
          </p:cNvSpPr>
          <p:nvPr/>
        </p:nvSpPr>
        <p:spPr bwMode="gray">
          <a:xfrm>
            <a:off x="0" y="1152569"/>
            <a:ext cx="12072830" cy="5215482"/>
          </a:xfrm>
          <a:prstGeom prst="rect">
            <a:avLst/>
          </a:prstGeom>
        </p:spPr>
        <p:txBody>
          <a:bodyPr/>
          <a:lstStyle>
            <a:lvl1pPr marL="3175" indent="0" algn="l" defTabSz="914400" rtl="0" eaLnBrk="1" latinLnBrk="0" hangingPunct="1">
              <a:lnSpc>
                <a:spcPct val="93000"/>
              </a:lnSpc>
              <a:spcBef>
                <a:spcPts val="0"/>
              </a:spcBef>
              <a:spcAft>
                <a:spcPts val="2200"/>
              </a:spcAft>
              <a:buFont typeface="Arial" pitchFamily="34" charset="0"/>
              <a:buNone/>
              <a:defRPr sz="15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79388" indent="-177800" algn="l" defTabSz="914400" rtl="0" eaLnBrk="1" latinLnBrk="0" hangingPunct="1">
              <a:lnSpc>
                <a:spcPct val="93000"/>
              </a:lnSpc>
              <a:spcBef>
                <a:spcPts val="0"/>
              </a:spcBef>
              <a:buSzPct val="60000"/>
              <a:buFontTx/>
              <a:buBlip>
                <a:blip r:embed="rId6"/>
              </a:buBlip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213" indent="0" algn="l" defTabSz="914400" rtl="0" eaLnBrk="1" latinLnBrk="0" hangingPunct="1">
              <a:lnSpc>
                <a:spcPct val="93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8288" indent="-92075" algn="l" defTabSz="914400" rtl="0" eaLnBrk="1" latinLnBrk="0" hangingPunct="1">
              <a:lnSpc>
                <a:spcPct val="93000"/>
              </a:lnSpc>
              <a:spcBef>
                <a:spcPts val="0"/>
              </a:spcBef>
              <a:buSzPct val="60000"/>
              <a:buFontTx/>
              <a:buBlip>
                <a:blip r:embed="rId6"/>
              </a:buBlip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5113" indent="0" algn="l" defTabSz="914400" rtl="0" eaLnBrk="1" latinLnBrk="0" hangingPunct="1">
              <a:lnSpc>
                <a:spcPct val="93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9713" indent="23971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70C0"/>
                </a:solidFill>
                <a:cs typeface="Arial" panose="020B0604020202020204" pitchFamily="34" charset="0"/>
              </a:rPr>
              <a:t>National Hybrid Quantum Initiative (HQI, Jan. 2022) </a:t>
            </a:r>
            <a:r>
              <a:rPr lang="en-US" sz="1800" b="0" dirty="0">
                <a:solidFill>
                  <a:prstClr val="black"/>
                </a:solidFill>
                <a:cs typeface="Arial" panose="020B0604020202020204" pitchFamily="34" charset="0"/>
              </a:rPr>
              <a:t>[CEA-</a:t>
            </a:r>
            <a:r>
              <a:rPr lang="en-US" sz="1800" b="0" dirty="0" err="1">
                <a:solidFill>
                  <a:prstClr val="black"/>
                </a:solidFill>
                <a:cs typeface="Arial" panose="020B0604020202020204" pitchFamily="34" charset="0"/>
              </a:rPr>
              <a:t>Genci</a:t>
            </a:r>
            <a:r>
              <a:rPr lang="en-US" sz="1800" b="0" dirty="0">
                <a:solidFill>
                  <a:prstClr val="black"/>
                </a:solidFill>
                <a:cs typeface="Arial" panose="020B0604020202020204" pitchFamily="34" charset="0"/>
              </a:rPr>
              <a:t>-</a:t>
            </a:r>
            <a:r>
              <a:rPr lang="en-US" sz="1800" b="0" dirty="0" err="1">
                <a:solidFill>
                  <a:prstClr val="black"/>
                </a:solidFill>
                <a:cs typeface="Arial" panose="020B0604020202020204" pitchFamily="34" charset="0"/>
              </a:rPr>
              <a:t>Inria</a:t>
            </a:r>
            <a:r>
              <a:rPr lang="en-US" sz="1800" b="0" dirty="0">
                <a:solidFill>
                  <a:prstClr val="black"/>
                </a:solidFill>
                <a:cs typeface="Arial" panose="020B0604020202020204" pitchFamily="34" charset="0"/>
              </a:rPr>
              <a:t>]</a:t>
            </a:r>
            <a:endParaRPr lang="en-US" sz="2200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239713" indent="23971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7030A0"/>
                </a:solidFill>
                <a:cs typeface="Arial" panose="020B0604020202020204" pitchFamily="34" charset="0"/>
              </a:rPr>
              <a:t>Priority program for research &amp; equipment – (PEPR QTs, Jan. 2022) </a:t>
            </a:r>
            <a:r>
              <a:rPr lang="en-US" sz="1800" b="0" dirty="0">
                <a:solidFill>
                  <a:srgbClr val="7030A0"/>
                </a:solidFill>
                <a:cs typeface="Arial" panose="020B0604020202020204" pitchFamily="34" charset="0"/>
              </a:rPr>
              <a:t>[CNRS-CEA-</a:t>
            </a:r>
            <a:r>
              <a:rPr lang="en-US" sz="1800" b="0" dirty="0" err="1">
                <a:solidFill>
                  <a:srgbClr val="7030A0"/>
                </a:solidFill>
                <a:cs typeface="Arial" panose="020B0604020202020204" pitchFamily="34" charset="0"/>
              </a:rPr>
              <a:t>Inria</a:t>
            </a:r>
            <a:r>
              <a:rPr lang="en-US" sz="1800" b="0" dirty="0">
                <a:solidFill>
                  <a:srgbClr val="7030A0"/>
                </a:solidFill>
                <a:cs typeface="Arial" panose="020B0604020202020204" pitchFamily="34" charset="0"/>
              </a:rPr>
              <a:t>]</a:t>
            </a:r>
          </a:p>
          <a:p>
            <a:pPr marL="239713" indent="23971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70C0"/>
                </a:solidFill>
                <a:cs typeface="Arial" panose="020B0604020202020204" pitchFamily="34" charset="0"/>
              </a:rPr>
              <a:t>Pre-maturation &amp; maturation initiative – ‘</a:t>
            </a:r>
            <a:r>
              <a:rPr lang="en-US" sz="2200" dirty="0" err="1">
                <a:solidFill>
                  <a:srgbClr val="0070C0"/>
                </a:solidFill>
                <a:cs typeface="Arial" panose="020B0604020202020204" pitchFamily="34" charset="0"/>
              </a:rPr>
              <a:t>QuantXium</a:t>
            </a:r>
            <a:r>
              <a:rPr lang="en-US" sz="2200" dirty="0">
                <a:solidFill>
                  <a:srgbClr val="0070C0"/>
                </a:solidFill>
                <a:cs typeface="Arial" panose="020B0604020202020204" pitchFamily="34" charset="0"/>
              </a:rPr>
              <a:t>’ (Jan. 2023) </a:t>
            </a:r>
            <a:r>
              <a:rPr lang="en-US" sz="2400" b="0" dirty="0">
                <a:solidFill>
                  <a:srgbClr val="00B0F0"/>
                </a:solidFill>
                <a:cs typeface="Arial" panose="020B0604020202020204" pitchFamily="34" charset="0"/>
              </a:rPr>
              <a:t> </a:t>
            </a:r>
            <a:r>
              <a:rPr lang="en-US" sz="1800" b="0" dirty="0">
                <a:solidFill>
                  <a:schemeClr val="tx1"/>
                </a:solidFill>
                <a:cs typeface="Arial" panose="020B0604020202020204" pitchFamily="34" charset="0"/>
              </a:rPr>
              <a:t>[CNRS]</a:t>
            </a:r>
          </a:p>
          <a:p>
            <a:pPr marL="239713" indent="23971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70C0"/>
                </a:solidFill>
                <a:cs typeface="Arial" panose="020B0604020202020204" pitchFamily="34" charset="0"/>
              </a:rPr>
              <a:t>Higher-education </a:t>
            </a:r>
            <a:r>
              <a:rPr lang="en-US" sz="1800" dirty="0">
                <a:solidFill>
                  <a:srgbClr val="0070C0"/>
                </a:solidFill>
                <a:cs typeface="Arial" panose="020B0604020202020204" pitchFamily="34" charset="0"/>
              </a:rPr>
              <a:t>(from Master to PhD degrees) – </a:t>
            </a:r>
            <a:r>
              <a:rPr lang="en-US" sz="2200" dirty="0" err="1">
                <a:solidFill>
                  <a:srgbClr val="0070C0"/>
                </a:solidFill>
                <a:cs typeface="Arial" panose="020B0604020202020204" pitchFamily="34" charset="0"/>
              </a:rPr>
              <a:t>QuantEdu</a:t>
            </a:r>
            <a:r>
              <a:rPr lang="en-US" sz="2200" dirty="0">
                <a:solidFill>
                  <a:srgbClr val="0070C0"/>
                </a:solidFill>
                <a:cs typeface="Arial" panose="020B0604020202020204" pitchFamily="34" charset="0"/>
              </a:rPr>
              <a:t> FR (Jan. 2023) </a:t>
            </a:r>
            <a:r>
              <a:rPr lang="en-US" sz="1800" b="0" dirty="0">
                <a:solidFill>
                  <a:schemeClr val="tx1"/>
                </a:solidFill>
                <a:cs typeface="Arial" panose="020B0604020202020204" pitchFamily="34" charset="0"/>
              </a:rPr>
              <a:t>[Uni. Grenoble Alpes]</a:t>
            </a:r>
          </a:p>
          <a:p>
            <a:pPr marL="239713" indent="23971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70C0"/>
                </a:solidFill>
                <a:cs typeface="Arial" panose="020B0604020202020204" pitchFamily="34" charset="0"/>
              </a:rPr>
              <a:t>Initiatives for Enabling Technologies</a:t>
            </a:r>
            <a:endParaRPr lang="en-US" sz="2200" b="0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239713" lvl="1"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None/>
            </a:pPr>
            <a:r>
              <a:rPr lang="en-US" sz="1800" b="1" dirty="0">
                <a:cs typeface="Arial" panose="020B0604020202020204" pitchFamily="34" charset="0"/>
              </a:rPr>
              <a:t>	Isotopes</a:t>
            </a:r>
            <a:r>
              <a:rPr lang="en-US" sz="1800" dirty="0">
                <a:cs typeface="Arial" panose="020B0604020202020204" pitchFamily="34" charset="0"/>
              </a:rPr>
              <a:t>, supply chain [CEA]</a:t>
            </a:r>
            <a:endParaRPr lang="en-US" sz="1800" b="1" dirty="0">
              <a:cs typeface="Arial" panose="020B0604020202020204" pitchFamily="34" charset="0"/>
            </a:endParaRPr>
          </a:p>
          <a:p>
            <a:pPr marL="239713" lvl="1" indent="0">
              <a:lnSpc>
                <a:spcPct val="100000"/>
              </a:lnSpc>
              <a:spcBef>
                <a:spcPts val="533"/>
              </a:spcBef>
              <a:buClr>
                <a:schemeClr val="tx2"/>
              </a:buClr>
              <a:buNone/>
            </a:pPr>
            <a:r>
              <a:rPr lang="en-US" sz="1800" b="1" dirty="0">
                <a:cs typeface="Arial" panose="020B0604020202020204" pitchFamily="34" charset="0"/>
              </a:rPr>
              <a:t>	</a:t>
            </a:r>
            <a:r>
              <a:rPr lang="en-US" sz="1800" b="1" dirty="0" err="1">
                <a:cs typeface="Arial" panose="020B0604020202020204" pitchFamily="34" charset="0"/>
              </a:rPr>
              <a:t>Cryonext</a:t>
            </a:r>
            <a:r>
              <a:rPr lang="en-US" sz="1800" dirty="0">
                <a:cs typeface="Arial" panose="020B0604020202020204" pitchFamily="34" charset="0"/>
              </a:rPr>
              <a:t>, next gen cryostats or quantum processors and basic science [CNRS/CEA]</a:t>
            </a:r>
          </a:p>
          <a:p>
            <a:pPr marL="239713" lvl="1" indent="0">
              <a:lnSpc>
                <a:spcPct val="100000"/>
              </a:lnSpc>
              <a:spcBef>
                <a:spcPts val="533"/>
              </a:spcBef>
              <a:buClr>
                <a:schemeClr val="tx2"/>
              </a:buClr>
              <a:buNone/>
            </a:pPr>
            <a:r>
              <a:rPr lang="en-US" sz="1800" b="1" dirty="0">
                <a:cs typeface="Arial" panose="020B0604020202020204" pitchFamily="34" charset="0"/>
              </a:rPr>
              <a:t>	</a:t>
            </a:r>
            <a:r>
              <a:rPr lang="en-US" sz="1800" b="1" dirty="0" err="1">
                <a:cs typeface="Arial" panose="020B0604020202020204" pitchFamily="34" charset="0"/>
              </a:rPr>
              <a:t>AtomQTRL</a:t>
            </a:r>
            <a:r>
              <a:rPr lang="en-US" sz="1800" dirty="0">
                <a:cs typeface="Arial" panose="020B0604020202020204" pitchFamily="34" charset="0"/>
              </a:rPr>
              <a:t>, lasers for atom cooling [</a:t>
            </a:r>
            <a:r>
              <a:rPr lang="en-US" sz="1800" dirty="0" err="1">
                <a:cs typeface="Arial" panose="020B0604020202020204" pitchFamily="34" charset="0"/>
              </a:rPr>
              <a:t>Institut</a:t>
            </a:r>
            <a:r>
              <a:rPr lang="en-US" sz="1800" dirty="0">
                <a:cs typeface="Arial" panose="020B0604020202020204" pitchFamily="34" charset="0"/>
              </a:rPr>
              <a:t> </a:t>
            </a:r>
            <a:r>
              <a:rPr lang="en-US" sz="1800" dirty="0" err="1">
                <a:cs typeface="Arial" panose="020B0604020202020204" pitchFamily="34" charset="0"/>
              </a:rPr>
              <a:t>d’Optique</a:t>
            </a:r>
            <a:r>
              <a:rPr lang="en-US" sz="1800" dirty="0">
                <a:cs typeface="Arial" panose="020B0604020202020204" pitchFamily="34" charset="0"/>
              </a:rPr>
              <a:t> Graduate School]</a:t>
            </a:r>
          </a:p>
          <a:p>
            <a:pPr marL="239713" lvl="1" indent="0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tx2"/>
              </a:buClr>
              <a:buNone/>
            </a:pPr>
            <a:r>
              <a:rPr lang="en-US" sz="1800" b="1" dirty="0">
                <a:cs typeface="Arial" panose="020B0604020202020204" pitchFamily="34" charset="0"/>
              </a:rPr>
              <a:t>	Low-noise electronics </a:t>
            </a:r>
            <a:r>
              <a:rPr lang="en-US" sz="1800" dirty="0">
                <a:cs typeface="Arial" panose="020B0604020202020204" pitchFamily="34" charset="0"/>
              </a:rPr>
              <a:t>(cryo-compliant) : control and read-out systems, etc. [tbc]</a:t>
            </a:r>
          </a:p>
          <a:p>
            <a:pPr marL="239713" indent="23971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</a:pPr>
            <a:r>
              <a:rPr lang="en-US" sz="2200" dirty="0">
                <a:solidFill>
                  <a:srgbClr val="0070C0"/>
                </a:solidFill>
                <a:cs typeface="Arial" panose="020B0604020202020204" pitchFamily="34" charset="0"/>
              </a:rPr>
              <a:t>Standards &amp; Norms – </a:t>
            </a:r>
            <a:r>
              <a:rPr lang="en-US" sz="2200" dirty="0" err="1">
                <a:solidFill>
                  <a:srgbClr val="0070C0"/>
                </a:solidFill>
                <a:cs typeface="Arial" panose="020B0604020202020204" pitchFamily="34" charset="0"/>
              </a:rPr>
              <a:t>MetriQs</a:t>
            </a:r>
            <a:r>
              <a:rPr lang="en-US" sz="2200" dirty="0">
                <a:solidFill>
                  <a:srgbClr val="0070C0"/>
                </a:solidFill>
                <a:cs typeface="Arial" panose="020B0604020202020204" pitchFamily="34" charset="0"/>
              </a:rPr>
              <a:t> (Jan. 2022) </a:t>
            </a:r>
            <a:r>
              <a:rPr lang="en-US" sz="1800" b="0" dirty="0">
                <a:solidFill>
                  <a:schemeClr val="tx1"/>
                </a:solidFill>
                <a:cs typeface="Arial" panose="020B0604020202020204" pitchFamily="34" charset="0"/>
              </a:rPr>
              <a:t>[LNE]</a:t>
            </a:r>
          </a:p>
          <a:p>
            <a:pPr marL="239713" indent="23971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</a:pPr>
            <a:r>
              <a:rPr lang="en-US" sz="2200" dirty="0">
                <a:solidFill>
                  <a:srgbClr val="0070C0"/>
                </a:solidFill>
                <a:cs typeface="Arial" panose="020B0604020202020204" pitchFamily="34" charset="0"/>
              </a:rPr>
              <a:t>Large-scale quantum (LSQ) initiative (starting-blocks) </a:t>
            </a:r>
            <a:r>
              <a:rPr lang="en-US" sz="1800" b="0" dirty="0">
                <a:solidFill>
                  <a:schemeClr val="tx1"/>
                </a:solidFill>
                <a:cs typeface="Arial" panose="020B0604020202020204" pitchFamily="34" charset="0"/>
              </a:rPr>
              <a:t>[IRT </a:t>
            </a:r>
            <a:r>
              <a:rPr lang="en-US" sz="1800" b="0" dirty="0" err="1">
                <a:solidFill>
                  <a:schemeClr val="tx1"/>
                </a:solidFill>
                <a:cs typeface="Arial" panose="020B0604020202020204" pitchFamily="34" charset="0"/>
              </a:rPr>
              <a:t>NanoElec</a:t>
            </a:r>
            <a:r>
              <a:rPr lang="en-US" sz="1800" b="0" dirty="0">
                <a:solidFill>
                  <a:schemeClr val="tx1"/>
                </a:solidFill>
                <a:cs typeface="Arial" panose="020B0604020202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08106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gray">
          <a:xfrm>
            <a:off x="1852994" y="16629"/>
            <a:ext cx="9600000" cy="1440000"/>
          </a:xfrm>
        </p:spPr>
        <p:txBody>
          <a:bodyPr>
            <a:normAutofit/>
          </a:bodyPr>
          <a:lstStyle/>
          <a:p>
            <a:r>
              <a:rPr lang="en-US" dirty="0"/>
              <a:t>PEPR Quantum (acceleration)</a:t>
            </a:r>
            <a:br>
              <a:rPr lang="en-US" dirty="0"/>
            </a:br>
            <a:r>
              <a:rPr lang="en-US" sz="3200" i="1" dirty="0"/>
              <a:t>Reminder</a:t>
            </a:r>
            <a:endParaRPr lang="en-US" sz="32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 bwMode="gray">
          <a:xfrm>
            <a:off x="575734" y="-27383"/>
            <a:ext cx="1200151" cy="1460500"/>
          </a:xfrm>
        </p:spPr>
        <p:txBody>
          <a:bodyPr/>
          <a:lstStyle/>
          <a:p>
            <a:r>
              <a:rPr lang="fr-FR" dirty="0"/>
              <a:t>1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10E8D21-2841-C647-9475-861927AEFD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518" b="20794"/>
          <a:stretch/>
        </p:blipFill>
        <p:spPr>
          <a:xfrm>
            <a:off x="11361917" y="6467380"/>
            <a:ext cx="602219" cy="1930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137936B-2FF5-BF4D-86FD-B3BDB106C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4217" y="6370878"/>
            <a:ext cx="473663" cy="3860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239472-5B37-F749-9433-013A14DC4196}"/>
              </a:ext>
            </a:extLst>
          </p:cNvPr>
          <p:cNvSpPr txBox="1"/>
          <p:nvPr/>
        </p:nvSpPr>
        <p:spPr>
          <a:xfrm>
            <a:off x="2003571" y="2082477"/>
            <a:ext cx="8184858" cy="35086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400" i="1" dirty="0">
                <a:solidFill>
                  <a:srgbClr val="0070C0"/>
                </a:solidFill>
              </a:rPr>
              <a:t>Total Budget of 150 M€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400" i="1" dirty="0">
                <a:solidFill>
                  <a:srgbClr val="0070C0"/>
                </a:solidFill>
              </a:rPr>
              <a:t>From basic research to proofs-of-concept, TRL 1 to 4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400" i="1" dirty="0">
                <a:solidFill>
                  <a:srgbClr val="0070C0"/>
                </a:solidFill>
              </a:rPr>
              <a:t>Precursor to innovation &amp; transfer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400" i="1" dirty="0">
                <a:solidFill>
                  <a:srgbClr val="0070C0"/>
                </a:solidFill>
              </a:rPr>
              <a:t>Within the SNQ, intended to :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400" i="1" dirty="0">
                <a:solidFill>
                  <a:srgbClr val="0070C0"/>
                </a:solidFill>
              </a:rPr>
              <a:t>Feed the other programs forward : LSQ, HQI, </a:t>
            </a:r>
            <a:r>
              <a:rPr lang="en-GB" sz="2400" i="1" dirty="0" err="1">
                <a:solidFill>
                  <a:srgbClr val="0070C0"/>
                </a:solidFill>
              </a:rPr>
              <a:t>QuanTXium</a:t>
            </a:r>
            <a:endParaRPr lang="en-GB" sz="2400" i="1" dirty="0">
              <a:solidFill>
                <a:srgbClr val="0070C0"/>
              </a:solidFill>
            </a:endParaRP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400" i="1" dirty="0">
                <a:solidFill>
                  <a:srgbClr val="0070C0"/>
                </a:solidFill>
              </a:rPr>
              <a:t>Get feedback from : </a:t>
            </a:r>
            <a:r>
              <a:rPr lang="en-GB" sz="2400" i="1" dirty="0" err="1">
                <a:solidFill>
                  <a:srgbClr val="0070C0"/>
                </a:solidFill>
              </a:rPr>
              <a:t>AtomQTRL</a:t>
            </a:r>
            <a:r>
              <a:rPr lang="en-GB" sz="2400" i="1" dirty="0">
                <a:solidFill>
                  <a:srgbClr val="0070C0"/>
                </a:solidFill>
              </a:rPr>
              <a:t>, </a:t>
            </a:r>
            <a:r>
              <a:rPr lang="en-GB" sz="2400" i="1" dirty="0" err="1">
                <a:solidFill>
                  <a:srgbClr val="0070C0"/>
                </a:solidFill>
              </a:rPr>
              <a:t>Cryonext</a:t>
            </a:r>
            <a:endParaRPr lang="en-GB" sz="2400" i="1" dirty="0">
              <a:solidFill>
                <a:srgbClr val="0070C0"/>
              </a:solidFill>
            </a:endParaRP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400" i="1" dirty="0">
                <a:solidFill>
                  <a:srgbClr val="7030A0"/>
                </a:solidFill>
              </a:rPr>
              <a:t>Strong interaction with </a:t>
            </a:r>
            <a:r>
              <a:rPr lang="en-GB" sz="2400" i="1" dirty="0" err="1">
                <a:solidFill>
                  <a:srgbClr val="7030A0"/>
                </a:solidFill>
              </a:rPr>
              <a:t>Quantedu</a:t>
            </a:r>
            <a:r>
              <a:rPr lang="en-GB" sz="2400" i="1" dirty="0">
                <a:solidFill>
                  <a:srgbClr val="7030A0"/>
                </a:solidFill>
              </a:rPr>
              <a:t>, </a:t>
            </a:r>
            <a:r>
              <a:rPr lang="en-GB" sz="2400" i="1" dirty="0" err="1">
                <a:solidFill>
                  <a:srgbClr val="7030A0"/>
                </a:solidFill>
              </a:rPr>
              <a:t>Metriqs</a:t>
            </a:r>
            <a:r>
              <a:rPr lang="en-GB" sz="2400" i="1" dirty="0">
                <a:solidFill>
                  <a:srgbClr val="7030A0"/>
                </a:solidFill>
              </a:rPr>
              <a:t>-France, and the Quantum-research federation on Uni. sites</a:t>
            </a:r>
          </a:p>
        </p:txBody>
      </p:sp>
      <p:pic>
        <p:nvPicPr>
          <p:cNvPr id="4" name="Picture 3" descr="A logo for a company&#10;&#10;Description automatically generated">
            <a:extLst>
              <a:ext uri="{FF2B5EF4-FFF2-40B4-BE49-F238E27FC236}">
                <a16:creationId xmlns:a16="http://schemas.microsoft.com/office/drawing/2014/main" id="{4FF9B615-2756-00C8-879E-F8D64D0966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2" t="11379" r="5574" b="13062"/>
          <a:stretch/>
        </p:blipFill>
        <p:spPr>
          <a:xfrm>
            <a:off x="9648354" y="16629"/>
            <a:ext cx="2404841" cy="11545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9DD5E6-D81D-6E8B-36E2-C54D119E1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2971" y="6315409"/>
            <a:ext cx="503855" cy="49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62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gray">
          <a:xfrm>
            <a:off x="1852994" y="16629"/>
            <a:ext cx="9600000" cy="1440000"/>
          </a:xfrm>
        </p:spPr>
        <p:txBody>
          <a:bodyPr>
            <a:normAutofit/>
          </a:bodyPr>
          <a:lstStyle/>
          <a:p>
            <a:r>
              <a:rPr lang="en-US" dirty="0"/>
              <a:t>Actions taken so far</a:t>
            </a:r>
            <a:br>
              <a:rPr lang="en-US" dirty="0"/>
            </a:br>
            <a:r>
              <a:rPr lang="en-US" sz="3200" i="1" dirty="0"/>
              <a:t>Target projects &amp; 1</a:t>
            </a:r>
            <a:r>
              <a:rPr lang="en-US" sz="3200" i="1" baseline="30000" dirty="0"/>
              <a:t>st</a:t>
            </a:r>
            <a:r>
              <a:rPr lang="en-US" sz="3200" i="1" dirty="0"/>
              <a:t> open call</a:t>
            </a:r>
            <a:endParaRPr lang="en-US" sz="32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 bwMode="gray">
          <a:xfrm>
            <a:off x="575734" y="-27383"/>
            <a:ext cx="1200151" cy="1460500"/>
          </a:xfrm>
        </p:spPr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17" name="Espace réservé du texte 6">
            <a:extLst>
              <a:ext uri="{FF2B5EF4-FFF2-40B4-BE49-F238E27FC236}">
                <a16:creationId xmlns:a16="http://schemas.microsoft.com/office/drawing/2014/main" id="{7FA08DDB-B48F-474C-87CF-BDF2CD6E40E0}"/>
              </a:ext>
            </a:extLst>
          </p:cNvPr>
          <p:cNvSpPr txBox="1">
            <a:spLocks/>
          </p:cNvSpPr>
          <p:nvPr/>
        </p:nvSpPr>
        <p:spPr>
          <a:xfrm>
            <a:off x="147894" y="1534026"/>
            <a:ext cx="11905301" cy="4113216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70C0"/>
                </a:solidFill>
              </a:rPr>
              <a:t>Axis 1 – </a:t>
            </a:r>
            <a:r>
              <a:rPr lang="en-US" sz="2400" i="1" dirty="0">
                <a:solidFill>
                  <a:srgbClr val="0070C0"/>
                </a:solidFill>
              </a:rPr>
              <a:t>Robust solid-state qubits for Q computing</a:t>
            </a:r>
          </a:p>
          <a:p>
            <a:pPr lvl="1"/>
            <a:r>
              <a:rPr lang="en-US" sz="2000" dirty="0"/>
              <a:t>Targets : </a:t>
            </a:r>
            <a:r>
              <a:rPr lang="en-US" sz="2000" b="1" dirty="0" err="1"/>
              <a:t>Presquile</a:t>
            </a:r>
            <a:r>
              <a:rPr lang="en-US" sz="2000" b="1" dirty="0"/>
              <a:t> </a:t>
            </a:r>
            <a:r>
              <a:rPr lang="en-US" sz="2000" dirty="0"/>
              <a:t>(spin qubits) &amp; </a:t>
            </a:r>
            <a:r>
              <a:rPr lang="en-US" sz="2000" b="1" dirty="0" err="1"/>
              <a:t>RobustSuperQ</a:t>
            </a:r>
            <a:r>
              <a:rPr lang="en-US" sz="2000" b="1" dirty="0"/>
              <a:t> </a:t>
            </a:r>
            <a:r>
              <a:rPr lang="en-US" sz="2000" dirty="0"/>
              <a:t>(supra qubits)</a:t>
            </a:r>
            <a:r>
              <a:rPr lang="en-US" sz="2000" b="1" dirty="0"/>
              <a:t> </a:t>
            </a:r>
            <a:r>
              <a:rPr lang="en-US" sz="2000" dirty="0"/>
              <a:t>➔ prep. scaling-up</a:t>
            </a:r>
          </a:p>
          <a:p>
            <a:pPr lvl="1"/>
            <a:r>
              <a:rPr lang="en-US" sz="2000" dirty="0"/>
              <a:t>Open-call on Flying qubits :</a:t>
            </a:r>
            <a:r>
              <a:rPr lang="en-US" sz="2000" b="1" dirty="0"/>
              <a:t> OQULUS </a:t>
            </a:r>
            <a:r>
              <a:rPr lang="en-US" sz="2000" dirty="0"/>
              <a:t>(photons), </a:t>
            </a:r>
            <a:r>
              <a:rPr lang="en-US" sz="2000" b="1" dirty="0" err="1"/>
              <a:t>eQubitFly</a:t>
            </a:r>
            <a:r>
              <a:rPr lang="en-US" sz="2000" b="1" dirty="0"/>
              <a:t> </a:t>
            </a:r>
            <a:r>
              <a:rPr lang="en-US" sz="2000" dirty="0"/>
              <a:t>(electrons)</a:t>
            </a:r>
          </a:p>
          <a:p>
            <a:r>
              <a:rPr lang="en-US" sz="2400" dirty="0">
                <a:solidFill>
                  <a:srgbClr val="0070C0"/>
                </a:solidFill>
              </a:rPr>
              <a:t>Axis 2 – </a:t>
            </a:r>
            <a:r>
              <a:rPr lang="en-US" sz="2400" i="1" dirty="0">
                <a:solidFill>
                  <a:srgbClr val="0070C0"/>
                </a:solidFill>
              </a:rPr>
              <a:t>Cold-atomic qubits for computing &amp; sensing</a:t>
            </a:r>
          </a:p>
          <a:p>
            <a:pPr lvl="1"/>
            <a:r>
              <a:rPr lang="en-US" sz="2000" dirty="0"/>
              <a:t>Targets : </a:t>
            </a:r>
            <a:r>
              <a:rPr lang="en-US" sz="2000" b="1" dirty="0" err="1"/>
              <a:t>QbitAF</a:t>
            </a:r>
            <a:r>
              <a:rPr lang="en-US" sz="2000" b="1" dirty="0"/>
              <a:t> </a:t>
            </a:r>
            <a:r>
              <a:rPr lang="en-US" sz="2000" dirty="0"/>
              <a:t>(</a:t>
            </a:r>
            <a:r>
              <a:rPr lang="en-US" sz="2000" dirty="0" err="1"/>
              <a:t>Qsim</a:t>
            </a:r>
            <a:r>
              <a:rPr lang="en-US" sz="2000" dirty="0"/>
              <a:t> with large number of atoms), </a:t>
            </a:r>
            <a:r>
              <a:rPr lang="en-US" sz="2000" b="1" dirty="0" err="1"/>
              <a:t>Qafca</a:t>
            </a:r>
            <a:r>
              <a:rPr lang="en-US" sz="2000" b="1" dirty="0"/>
              <a:t> </a:t>
            </a:r>
            <a:r>
              <a:rPr lang="en-US" sz="2000" dirty="0"/>
              <a:t>(Q sensing for the society)</a:t>
            </a:r>
          </a:p>
          <a:p>
            <a:pPr lvl="1"/>
            <a:r>
              <a:rPr lang="en-US" sz="2000" dirty="0" err="1"/>
              <a:t>EquipEX</a:t>
            </a:r>
            <a:r>
              <a:rPr lang="en-US" sz="2000" dirty="0"/>
              <a:t>+ : </a:t>
            </a:r>
            <a:r>
              <a:rPr lang="en-US" sz="2000" b="1" dirty="0" err="1"/>
              <a:t>aQCess</a:t>
            </a:r>
            <a:r>
              <a:rPr lang="en-US" sz="2000" dirty="0"/>
              <a:t> (cold-atom platform as a service) &amp; </a:t>
            </a:r>
            <a:r>
              <a:rPr lang="en-US" sz="2000" b="1" dirty="0"/>
              <a:t>e-DIAMANT</a:t>
            </a:r>
            <a:r>
              <a:rPr lang="en-US" sz="2000" dirty="0"/>
              <a:t> (from materials to Q-sensors) </a:t>
            </a:r>
          </a:p>
          <a:p>
            <a:r>
              <a:rPr lang="en-US" sz="2400" dirty="0">
                <a:solidFill>
                  <a:srgbClr val="0070C0"/>
                </a:solidFill>
              </a:rPr>
              <a:t>Axis 3 – </a:t>
            </a:r>
            <a:r>
              <a:rPr lang="en-US" sz="2400" i="1" dirty="0">
                <a:solidFill>
                  <a:srgbClr val="0070C0"/>
                </a:solidFill>
              </a:rPr>
              <a:t>Quantum algorithms</a:t>
            </a:r>
          </a:p>
          <a:p>
            <a:pPr lvl="1"/>
            <a:r>
              <a:rPr lang="en-US" sz="2000" dirty="0"/>
              <a:t>Targets : </a:t>
            </a:r>
            <a:r>
              <a:rPr lang="en-US" sz="2000" b="1" dirty="0"/>
              <a:t>NISQ2LSQ </a:t>
            </a:r>
            <a:r>
              <a:rPr lang="en-US" sz="2000" dirty="0"/>
              <a:t>(error-correction), </a:t>
            </a:r>
            <a:r>
              <a:rPr lang="en-US" sz="2000" b="1" dirty="0" err="1"/>
              <a:t>EpiQ</a:t>
            </a:r>
            <a:r>
              <a:rPr lang="en-US" sz="2000" b="1" dirty="0"/>
              <a:t> </a:t>
            </a:r>
            <a:r>
              <a:rPr lang="en-US" sz="2000" dirty="0"/>
              <a:t>(Q stack), </a:t>
            </a:r>
            <a:r>
              <a:rPr lang="en-US" sz="2000" b="1" dirty="0"/>
              <a:t>PQTLS</a:t>
            </a:r>
            <a:r>
              <a:rPr lang="en-US" sz="2000" dirty="0"/>
              <a:t> (post-q crypto)</a:t>
            </a:r>
          </a:p>
          <a:p>
            <a:r>
              <a:rPr lang="en-US" sz="2400" dirty="0">
                <a:solidFill>
                  <a:srgbClr val="0070C0"/>
                </a:solidFill>
              </a:rPr>
              <a:t>Axis 4 – </a:t>
            </a:r>
            <a:r>
              <a:rPr lang="en-US" sz="2400" i="1" dirty="0">
                <a:solidFill>
                  <a:srgbClr val="0070C0"/>
                </a:solidFill>
              </a:rPr>
              <a:t>Quantum communication &amp; beyond</a:t>
            </a:r>
          </a:p>
          <a:p>
            <a:pPr lvl="1"/>
            <a:r>
              <a:rPr lang="en-US" sz="2000" dirty="0"/>
              <a:t>Targets : </a:t>
            </a:r>
            <a:r>
              <a:rPr lang="en-US" sz="2000" b="1" dirty="0"/>
              <a:t>DIQKD </a:t>
            </a:r>
            <a:r>
              <a:rPr lang="en-US" sz="2000" dirty="0"/>
              <a:t>(device-</a:t>
            </a:r>
            <a:r>
              <a:rPr lang="en-US" sz="2000" dirty="0" err="1"/>
              <a:t>indepdt</a:t>
            </a:r>
            <a:r>
              <a:rPr lang="en-US" sz="2000" dirty="0"/>
              <a:t>), </a:t>
            </a:r>
            <a:r>
              <a:rPr lang="en-US" sz="2000" b="1" dirty="0" err="1"/>
              <a:t>Qmemo</a:t>
            </a:r>
            <a:r>
              <a:rPr lang="en-US" sz="2000" dirty="0"/>
              <a:t> (Q memos/repeaters), &amp; </a:t>
            </a:r>
            <a:r>
              <a:rPr lang="en-US" sz="2000" b="1" dirty="0" err="1"/>
              <a:t>QComTestbed</a:t>
            </a:r>
            <a:r>
              <a:rPr lang="en-US" sz="2000" b="1" dirty="0"/>
              <a:t> </a:t>
            </a:r>
            <a:r>
              <a:rPr lang="en-US" sz="2000" dirty="0"/>
              <a:t>(operational)</a:t>
            </a:r>
          </a:p>
        </p:txBody>
      </p:sp>
      <p:pic>
        <p:nvPicPr>
          <p:cNvPr id="4" name="Picture 3" descr="A logo for a company&#10;&#10;Description automatically generated">
            <a:extLst>
              <a:ext uri="{FF2B5EF4-FFF2-40B4-BE49-F238E27FC236}">
                <a16:creationId xmlns:a16="http://schemas.microsoft.com/office/drawing/2014/main" id="{2B50BA3F-9C25-6C31-C8ED-E006578B34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82" t="11379" r="5574" b="13062"/>
          <a:stretch/>
        </p:blipFill>
        <p:spPr>
          <a:xfrm>
            <a:off x="9648354" y="16629"/>
            <a:ext cx="2404841" cy="11545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3F5205-EAD6-6289-323A-A3A55258F3C4}"/>
              </a:ext>
            </a:extLst>
          </p:cNvPr>
          <p:cNvSpPr txBox="1"/>
          <p:nvPr/>
        </p:nvSpPr>
        <p:spPr>
          <a:xfrm>
            <a:off x="732750" y="5396583"/>
            <a:ext cx="10564076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i="1" dirty="0"/>
              <a:t>All projects are already under contract (ANR)</a:t>
            </a:r>
          </a:p>
          <a:p>
            <a:r>
              <a:rPr lang="en-US" sz="2200" i="1" dirty="0"/>
              <a:t>1-year (unformal) project review achieved during spring 2023 (with ANR and MESR)</a:t>
            </a:r>
          </a:p>
          <a:p>
            <a:r>
              <a:rPr lang="en-US" sz="2200" i="1" dirty="0">
                <a:solidFill>
                  <a:srgbClr val="7030A0"/>
                </a:solidFill>
              </a:rPr>
              <a:t>2-year (formal) project review to be done 3-4-5 June 2024 (with ANR and MESR)</a:t>
            </a:r>
          </a:p>
          <a:p>
            <a:r>
              <a:rPr lang="en-US" sz="2000" i="1" dirty="0"/>
              <a:t>	</a:t>
            </a:r>
            <a:r>
              <a:rPr lang="en-US" sz="2000" i="1" dirty="0">
                <a:solidFill>
                  <a:srgbClr val="7030A0"/>
                </a:solidFill>
              </a:rPr>
              <a:t>➜ As much help as possible to the PIs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7098D0-8E13-7683-5F3B-9C9CB9B197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518" b="20794"/>
          <a:stretch/>
        </p:blipFill>
        <p:spPr>
          <a:xfrm>
            <a:off x="11361917" y="6467380"/>
            <a:ext cx="602219" cy="1930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B34742-61FC-AB92-F93E-701018154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4217" y="6370878"/>
            <a:ext cx="473663" cy="3860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FF3E0C-14DA-8FCA-B7E6-9014A2E64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2971" y="6315409"/>
            <a:ext cx="503855" cy="49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50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gray">
          <a:xfrm>
            <a:off x="1852994" y="16629"/>
            <a:ext cx="9600000" cy="1440000"/>
          </a:xfrm>
        </p:spPr>
        <p:txBody>
          <a:bodyPr>
            <a:normAutofit/>
          </a:bodyPr>
          <a:lstStyle/>
          <a:p>
            <a:r>
              <a:rPr lang="en-US" dirty="0"/>
              <a:t>Ongoing and next actions</a:t>
            </a:r>
            <a:br>
              <a:rPr lang="en-US" dirty="0"/>
            </a:br>
            <a:r>
              <a:rPr lang="en-US" sz="3200" i="1" dirty="0"/>
              <a:t>Synergy, and 2</a:t>
            </a:r>
            <a:r>
              <a:rPr lang="en-US" sz="3200" i="1" baseline="30000" dirty="0"/>
              <a:t>nd</a:t>
            </a:r>
            <a:r>
              <a:rPr lang="en-US" sz="3200" i="1" dirty="0"/>
              <a:t> open call</a:t>
            </a:r>
            <a:endParaRPr lang="en-US" sz="32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 bwMode="gray">
          <a:xfrm>
            <a:off x="575734" y="-27383"/>
            <a:ext cx="1200151" cy="1460500"/>
          </a:xfrm>
        </p:spPr>
        <p:txBody>
          <a:bodyPr/>
          <a:lstStyle/>
          <a:p>
            <a:r>
              <a:rPr lang="fr-FR" dirty="0"/>
              <a:t>3</a:t>
            </a:r>
          </a:p>
        </p:txBody>
      </p:sp>
      <p:sp>
        <p:nvSpPr>
          <p:cNvPr id="17" name="Espace réservé du texte 6">
            <a:extLst>
              <a:ext uri="{FF2B5EF4-FFF2-40B4-BE49-F238E27FC236}">
                <a16:creationId xmlns:a16="http://schemas.microsoft.com/office/drawing/2014/main" id="{7FA08DDB-B48F-474C-87CF-BDF2CD6E40E0}"/>
              </a:ext>
            </a:extLst>
          </p:cNvPr>
          <p:cNvSpPr txBox="1">
            <a:spLocks/>
          </p:cNvSpPr>
          <p:nvPr/>
        </p:nvSpPr>
        <p:spPr>
          <a:xfrm>
            <a:off x="565394" y="1433117"/>
            <a:ext cx="11626606" cy="5227268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u="sng" dirty="0">
                <a:solidFill>
                  <a:srgbClr val="0070C0"/>
                </a:solidFill>
              </a:rPr>
              <a:t>On board to synergy</a:t>
            </a:r>
            <a:r>
              <a:rPr lang="en-US" sz="2400" dirty="0">
                <a:solidFill>
                  <a:srgbClr val="0070C0"/>
                </a:solidFill>
              </a:rPr>
              <a:t> –  all axis / all projects concerned</a:t>
            </a:r>
            <a:endParaRPr lang="en-US" sz="2400" i="1" dirty="0">
              <a:solidFill>
                <a:srgbClr val="0070C0"/>
              </a:solidFill>
            </a:endParaRPr>
          </a:p>
          <a:p>
            <a:pPr lvl="1"/>
            <a:r>
              <a:rPr lang="en-US" sz="2200" dirty="0"/>
              <a:t>1</a:t>
            </a:r>
            <a:r>
              <a:rPr lang="en-US" sz="2200" baseline="30000" dirty="0"/>
              <a:t>st</a:t>
            </a:r>
            <a:r>
              <a:rPr lang="en-US" sz="2200" dirty="0"/>
              <a:t> </a:t>
            </a:r>
            <a:r>
              <a:rPr lang="en-US" sz="2200" dirty="0" err="1"/>
              <a:t>visio</a:t>
            </a:r>
            <a:r>
              <a:rPr lang="en-US" sz="2200" dirty="0"/>
              <a:t> meeting (July 2023) : adjacency graph, identify transverse S&amp;T axis to the projects</a:t>
            </a:r>
          </a:p>
          <a:p>
            <a:pPr lvl="1"/>
            <a:r>
              <a:rPr lang="en-US" sz="2200" dirty="0"/>
              <a:t>2</a:t>
            </a:r>
            <a:r>
              <a:rPr lang="en-US" sz="2200" baseline="30000" dirty="0"/>
              <a:t>nd</a:t>
            </a:r>
            <a:r>
              <a:rPr lang="en-US" sz="2200" dirty="0"/>
              <a:t> real meeting (March 2024) : round tables on those axis</a:t>
            </a:r>
          </a:p>
          <a:p>
            <a:pPr lvl="1"/>
            <a:r>
              <a:rPr lang="en-US" sz="2200" dirty="0"/>
              <a:t>Intended to become recurrent (</a:t>
            </a:r>
            <a:r>
              <a:rPr lang="en-US" sz="2200" dirty="0" err="1"/>
              <a:t>tbd</a:t>
            </a:r>
            <a:r>
              <a:rPr lang="en-US" sz="2200" dirty="0"/>
              <a:t>)</a:t>
            </a:r>
          </a:p>
          <a:p>
            <a:r>
              <a:rPr lang="en-US" sz="2400" u="sng" dirty="0">
                <a:solidFill>
                  <a:srgbClr val="0070C0"/>
                </a:solidFill>
              </a:rPr>
              <a:t>2</a:t>
            </a:r>
            <a:r>
              <a:rPr lang="en-US" sz="2400" u="sng" baseline="30000" dirty="0">
                <a:solidFill>
                  <a:srgbClr val="0070C0"/>
                </a:solidFill>
              </a:rPr>
              <a:t>nd</a:t>
            </a:r>
            <a:r>
              <a:rPr lang="en-US" sz="2400" u="sng" dirty="0">
                <a:solidFill>
                  <a:srgbClr val="0070C0"/>
                </a:solidFill>
              </a:rPr>
              <a:t> open call “white”</a:t>
            </a:r>
            <a:endParaRPr lang="en-US" sz="2400" i="1" u="sng" dirty="0">
              <a:solidFill>
                <a:srgbClr val="0070C0"/>
              </a:solidFill>
            </a:endParaRPr>
          </a:p>
          <a:p>
            <a:pPr lvl="1"/>
            <a:r>
              <a:rPr lang="en-US" sz="2200" dirty="0"/>
              <a:t>Open over all the PEPR axis, up to 5 M€ per projects, deadline end of November 2023</a:t>
            </a:r>
            <a:endParaRPr lang="en-US" sz="2200" dirty="0">
              <a:solidFill>
                <a:srgbClr val="7030A0"/>
              </a:solidFill>
            </a:endParaRPr>
          </a:p>
          <a:p>
            <a:pPr lvl="1"/>
            <a:r>
              <a:rPr lang="en-US" sz="2200" dirty="0">
                <a:solidFill>
                  <a:srgbClr val="7030A0"/>
                </a:solidFill>
              </a:rPr>
              <a:t>5</a:t>
            </a:r>
            <a:r>
              <a:rPr lang="en-US" sz="2200" baseline="30000" dirty="0">
                <a:solidFill>
                  <a:srgbClr val="7030A0"/>
                </a:solidFill>
              </a:rPr>
              <a:t>th</a:t>
            </a:r>
            <a:r>
              <a:rPr lang="en-US" sz="2200" dirty="0">
                <a:solidFill>
                  <a:srgbClr val="7030A0"/>
                </a:solidFill>
              </a:rPr>
              <a:t> of April: meeting btw pilots and ANR-jury </a:t>
            </a:r>
            <a:r>
              <a:rPr lang="en-US" sz="2400" dirty="0"/>
              <a:t>➜ </a:t>
            </a:r>
            <a:r>
              <a:rPr lang="en-US" sz="2400" dirty="0">
                <a:solidFill>
                  <a:srgbClr val="7030A0"/>
                </a:solidFill>
              </a:rPr>
              <a:t>all in compliance with the call</a:t>
            </a:r>
            <a:endParaRPr lang="en-US" sz="2200" dirty="0">
              <a:solidFill>
                <a:srgbClr val="7030A0"/>
              </a:solidFill>
            </a:endParaRPr>
          </a:p>
          <a:p>
            <a:pPr lvl="1"/>
            <a:r>
              <a:rPr lang="en-US" sz="2200" dirty="0">
                <a:solidFill>
                  <a:srgbClr val="7030A0"/>
                </a:solidFill>
              </a:rPr>
              <a:t>To have 1-more project funded, ongoing discussion with </a:t>
            </a:r>
            <a:r>
              <a:rPr lang="en-US" sz="2200" b="1" dirty="0">
                <a:solidFill>
                  <a:srgbClr val="7030A0"/>
                </a:solidFill>
              </a:rPr>
              <a:t>AID-SGPI-ANR</a:t>
            </a:r>
            <a:br>
              <a:rPr lang="en-US" sz="2200" b="1" dirty="0">
                <a:solidFill>
                  <a:srgbClr val="7030A0"/>
                </a:solidFill>
              </a:rPr>
            </a:br>
            <a:r>
              <a:rPr lang="en-US" sz="2400" dirty="0"/>
              <a:t>➜ </a:t>
            </a:r>
            <a:r>
              <a:rPr lang="en-US" sz="2000" dirty="0">
                <a:solidFill>
                  <a:srgbClr val="7030A0"/>
                </a:solidFill>
              </a:rPr>
              <a:t>Hope to conclude before July</a:t>
            </a:r>
            <a:endParaRPr lang="en-US" sz="2000" b="1" dirty="0">
              <a:solidFill>
                <a:srgbClr val="7030A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3</a:t>
            </a:r>
            <a:r>
              <a:rPr lang="en-US" sz="2400" baseline="30000" dirty="0">
                <a:solidFill>
                  <a:srgbClr val="0070C0"/>
                </a:solidFill>
              </a:rPr>
              <a:t>rd</a:t>
            </a:r>
            <a:r>
              <a:rPr lang="en-US" sz="2400" dirty="0">
                <a:solidFill>
                  <a:srgbClr val="0070C0"/>
                </a:solidFill>
              </a:rPr>
              <a:t> open call “talents”: </a:t>
            </a:r>
            <a:r>
              <a:rPr lang="en-US" sz="2200" dirty="0">
                <a:solidFill>
                  <a:srgbClr val="7030A0"/>
                </a:solidFill>
              </a:rPr>
              <a:t>In accordance with the SNQ-coord., </a:t>
            </a:r>
            <a:r>
              <a:rPr lang="en-US" sz="2200" b="1" dirty="0">
                <a:solidFill>
                  <a:srgbClr val="7030A0"/>
                </a:solidFill>
              </a:rPr>
              <a:t>to be included in the governance</a:t>
            </a:r>
          </a:p>
          <a:p>
            <a:r>
              <a:rPr lang="en-US" sz="2400" dirty="0">
                <a:solidFill>
                  <a:srgbClr val="7030A0"/>
                </a:solidFill>
              </a:rPr>
              <a:t>Plan to support confs/workshop (GDR </a:t>
            </a:r>
            <a:r>
              <a:rPr lang="en-US" sz="2400" dirty="0" err="1">
                <a:solidFill>
                  <a:srgbClr val="7030A0"/>
                </a:solidFill>
              </a:rPr>
              <a:t>TeQ</a:t>
            </a:r>
            <a:r>
              <a:rPr lang="en-US" sz="2400" dirty="0">
                <a:solidFill>
                  <a:srgbClr val="7030A0"/>
                </a:solidFill>
              </a:rPr>
              <a:t>, YQIS, etc.)</a:t>
            </a:r>
          </a:p>
          <a:p>
            <a:r>
              <a:rPr lang="en-US" sz="2400" dirty="0">
                <a:solidFill>
                  <a:srgbClr val="7030A0"/>
                </a:solidFill>
              </a:rPr>
              <a:t>Coordinate the Year of Quantum Sciences &amp; Technologies via the site-federations &amp; GDRs</a:t>
            </a:r>
          </a:p>
        </p:txBody>
      </p:sp>
      <p:pic>
        <p:nvPicPr>
          <p:cNvPr id="4" name="Picture 3" descr="A logo for a company&#10;&#10;Description automatically generated">
            <a:extLst>
              <a:ext uri="{FF2B5EF4-FFF2-40B4-BE49-F238E27FC236}">
                <a16:creationId xmlns:a16="http://schemas.microsoft.com/office/drawing/2014/main" id="{2B50BA3F-9C25-6C31-C8ED-E006578B34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82" t="11379" r="5574" b="13062"/>
          <a:stretch/>
        </p:blipFill>
        <p:spPr>
          <a:xfrm>
            <a:off x="9648354" y="16629"/>
            <a:ext cx="2404841" cy="11545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35357F-DFA8-99DA-B59C-4AF69732F6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518" b="20794"/>
          <a:stretch/>
        </p:blipFill>
        <p:spPr>
          <a:xfrm>
            <a:off x="11361917" y="6467380"/>
            <a:ext cx="602219" cy="1930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E37EE9-68AE-72CF-EC58-D24A8CE9A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4217" y="6370878"/>
            <a:ext cx="473663" cy="3860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DAFD34-8B93-1DEF-E62F-F9EC81843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2971" y="6315409"/>
            <a:ext cx="503855" cy="49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0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0D8E9A1-24DD-45E2-880B-9638B3B12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0A5345-16E1-8A41-8897-3EFCC67CC932}" type="slidenum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srgbClr val="11284B"/>
                </a:solidFill>
                <a:effectLst/>
                <a:uLnTx/>
                <a:uFillTx/>
                <a:latin typeface="Satoshi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srgbClr val="11284B"/>
              </a:solidFill>
              <a:effectLst/>
              <a:uLnTx/>
              <a:uFillTx/>
              <a:latin typeface="Satoshi" pitchFamily="2" charset="77"/>
              <a:ea typeface="+mn-ea"/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CC6453-011F-B09C-2D18-6868C6AA3A4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FR"/>
          </a:p>
        </p:txBody>
      </p:sp>
      <p:pic>
        <p:nvPicPr>
          <p:cNvPr id="9" name="Picture 8" descr="A group of colorful glowing sticks&#10;&#10;Description automatically generated">
            <a:extLst>
              <a:ext uri="{FF2B5EF4-FFF2-40B4-BE49-F238E27FC236}">
                <a16:creationId xmlns:a16="http://schemas.microsoft.com/office/drawing/2014/main" id="{51565B42-4EFD-AE2B-9A3C-C1579BBC3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98" y="-54389"/>
            <a:ext cx="11957063" cy="69123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04195F-ACDF-609A-20B3-1FF7B40C5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156" y="5825396"/>
            <a:ext cx="947311" cy="772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816CD2-9AFB-2A9D-FC18-579EDC457B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518" b="20794"/>
          <a:stretch/>
        </p:blipFill>
        <p:spPr>
          <a:xfrm>
            <a:off x="6416773" y="5975818"/>
            <a:ext cx="1525549" cy="488923"/>
          </a:xfrm>
          <a:prstGeom prst="rect">
            <a:avLst/>
          </a:prstGeom>
        </p:spPr>
      </p:pic>
      <p:pic>
        <p:nvPicPr>
          <p:cNvPr id="15" name="Picture 14" descr="A white circle with blue letters&#10;&#10;Description automatically generated">
            <a:extLst>
              <a:ext uri="{FF2B5EF4-FFF2-40B4-BE49-F238E27FC236}">
                <a16:creationId xmlns:a16="http://schemas.microsoft.com/office/drawing/2014/main" id="{45F01CB9-BA04-BE38-3A14-07ADD598B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4721" y="5825396"/>
            <a:ext cx="810842" cy="81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32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12416</TotalTime>
  <Words>620</Words>
  <Application>Microsoft Macintosh PowerPoint</Application>
  <PresentationFormat>Widescreen</PresentationFormat>
  <Paragraphs>66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Calibri</vt:lpstr>
      <vt:lpstr>Calibri Light</vt:lpstr>
      <vt:lpstr>IBM Plex Sans Medium</vt:lpstr>
      <vt:lpstr>IBM Plex Sans SemiBold</vt:lpstr>
      <vt:lpstr>Satoshi</vt:lpstr>
      <vt:lpstr>Wingdings</vt:lpstr>
      <vt:lpstr>Office Theme</vt:lpstr>
      <vt:lpstr>PowerPoint Presentation</vt:lpstr>
      <vt:lpstr>PowerPoint Presentation</vt:lpstr>
      <vt:lpstr>PEPR Quantum (acceleration) Reminder</vt:lpstr>
      <vt:lpstr>Actions taken so far Target projects &amp; 1st open call</vt:lpstr>
      <vt:lpstr>Ongoing and next actions Synergy, and 2nd open call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Sebastien Tanzilli</dc:creator>
  <cp:lastModifiedBy>Sebastien Tanzilli</cp:lastModifiedBy>
  <cp:revision>337</cp:revision>
  <dcterms:created xsi:type="dcterms:W3CDTF">2020-01-28T20:24:52Z</dcterms:created>
  <dcterms:modified xsi:type="dcterms:W3CDTF">2024-05-22T18:36:21Z</dcterms:modified>
</cp:coreProperties>
</file>